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embeddedFontLst>
    <p:embeddedFont>
      <p:font typeface="Play"/>
      <p:regular r:id="rId17"/>
      <p:bold r:id="rId18"/>
    </p:embeddedFont>
    <p:embeddedFont>
      <p:font typeface="Work Sans Light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3" roundtripDataSignature="AMtx7mgCWJrE2pGCJc55IO6SiVE72xdS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WorkSansLight-bold.fntdata"/><Relationship Id="rId11" Type="http://schemas.openxmlformats.org/officeDocument/2006/relationships/slide" Target="slides/slide7.xml"/><Relationship Id="rId22" Type="http://schemas.openxmlformats.org/officeDocument/2006/relationships/font" Target="fonts/WorkSansLight-boldItalic.fntdata"/><Relationship Id="rId10" Type="http://schemas.openxmlformats.org/officeDocument/2006/relationships/slide" Target="slides/slide6.xml"/><Relationship Id="rId21" Type="http://schemas.openxmlformats.org/officeDocument/2006/relationships/font" Target="fonts/WorkSansLight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Play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WorkSansLight-regular.fntdata"/><Relationship Id="rId6" Type="http://schemas.openxmlformats.org/officeDocument/2006/relationships/slide" Target="slides/slide2.xml"/><Relationship Id="rId18" Type="http://schemas.openxmlformats.org/officeDocument/2006/relationships/font" Target="fonts/Play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42ef9ac7b2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42ef9ac7b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legislation.act.gov.au/sl/2023-25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en-AU"/>
              <a:t>Residents Association Working Group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AU"/>
              <a:t>01 April 2025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AU"/>
              <a:t>7pm @ the Link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b="1" lang="en-AU">
                <a:solidFill>
                  <a:srgbClr val="FF0000"/>
                </a:solidFill>
              </a:rPr>
              <a:t>“Introductions”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42ef9ac7b2_1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>
                <a:solidFill>
                  <a:srgbClr val="FF0000"/>
                </a:solidFill>
              </a:rPr>
              <a:t>Develop Rules of the Association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40" name="Google Shape;140;g342ef9ac7b2_1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66700" lvl="0" marL="22860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i="1" lang="en-AU"/>
              <a:t>Model Rules - </a:t>
            </a:r>
            <a:r>
              <a:rPr lang="en-AU" u="sng">
                <a:solidFill>
                  <a:schemeClr val="hlink"/>
                </a:solidFill>
                <a:hlinkClick r:id="rId3"/>
              </a:rPr>
              <a:t>https://www.legislation.act.gov.au/sl/2023-25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AU"/>
              <a:t>Communications Link</a:t>
            </a:r>
            <a:endParaRPr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AU"/>
              <a:t>Next Meeting – 7pm, 06 May 2025</a:t>
            </a:r>
            <a:endParaRPr/>
          </a:p>
        </p:txBody>
      </p:sp>
      <p:sp>
        <p:nvSpPr>
          <p:cNvPr id="146" name="Google Shape;146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AU"/>
              <a:t>Promote Membership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i="1" lang="en-AU"/>
              <a:t>How to communicate and get people to the AGM and sign up for membership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AU"/>
              <a:t>Conduct an Inaugural Annual General Meeting (AGM)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i="1" lang="en-AU"/>
              <a:t>When?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AU"/>
              <a:t>Lodge Application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AU"/>
              <a:t>WhatsApp Group &amp; Email List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AU"/>
              <a:t>Out of Scope for Working Group</a:t>
            </a:r>
            <a:endParaRPr/>
          </a:p>
        </p:txBody>
      </p:sp>
      <p:sp>
        <p:nvSpPr>
          <p:cNvPr id="152" name="Google Shape;152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Tasks for Committee, once established: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/>
              <a:t>Training for Committee Members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/>
              <a:t>Bank Accounts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/>
              <a:t>Budgets</a:t>
            </a:r>
            <a:endParaRPr/>
          </a:p>
          <a:p>
            <a:pPr indent="-1905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AU"/>
              <a:t>Data security and </a:t>
            </a:r>
            <a:r>
              <a:rPr lang="en-AU"/>
              <a:t>privacy</a:t>
            </a:r>
            <a:r>
              <a:rPr lang="en-AU"/>
              <a:t> policy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AU"/>
              <a:t>Agenda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21526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Review Last Meeting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Developer Update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Progress towards Incorporation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8D8D8"/>
              </a:buClr>
              <a:buSzPct val="100000"/>
              <a:buChar char="•"/>
            </a:pPr>
            <a:r>
              <a:rPr i="1" lang="en-AU">
                <a:solidFill>
                  <a:srgbClr val="D8D8D8"/>
                </a:solidFill>
              </a:rPr>
              <a:t>Decide on the Name of Association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8D8D8"/>
              </a:buClr>
              <a:buSzPct val="100000"/>
              <a:buChar char="•"/>
            </a:pPr>
            <a:r>
              <a:rPr i="1" lang="en-AU">
                <a:solidFill>
                  <a:srgbClr val="D8D8D8"/>
                </a:solidFill>
              </a:rPr>
              <a:t>Decide on the Aims and Objectives of the Association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Decide on the Membership Requirements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Decide on Committee Roles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8D8D8"/>
              </a:buClr>
              <a:buSzPct val="100000"/>
              <a:buChar char="•"/>
            </a:pPr>
            <a:r>
              <a:rPr lang="en-AU"/>
              <a:t>Develop the Rules of the Association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8D8D8"/>
              </a:buClr>
              <a:buSzPct val="100000"/>
              <a:buChar char="•"/>
            </a:pPr>
            <a:r>
              <a:rPr lang="en-AU"/>
              <a:t>Promote Membership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8D8D8"/>
              </a:buClr>
              <a:buSzPct val="100000"/>
              <a:buChar char="•"/>
            </a:pPr>
            <a:r>
              <a:rPr lang="en-AU"/>
              <a:t>Conduct an Inaugural Annual General Meeting (AGM)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8D8D8"/>
              </a:buClr>
              <a:buSzPct val="100000"/>
              <a:buChar char="•"/>
            </a:pPr>
            <a:r>
              <a:rPr i="1" lang="en-AU">
                <a:solidFill>
                  <a:srgbClr val="D8D8D8"/>
                </a:solidFill>
              </a:rPr>
              <a:t>Lodge Application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Next Meeting</a:t>
            </a:r>
            <a:endParaRPr/>
          </a:p>
          <a:p>
            <a:pPr indent="-11049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AU"/>
              <a:t>Review Last Meeting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Minutes from last meeting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The working group’s role is to establish a resident’s association as an incorporated association.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Participation in the working group does not mean that you have volunteered to be involved in the association’s committee.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AU"/>
              <a:t>Developer Update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AU"/>
              <a:t>Progress towards Incorporation</a:t>
            </a:r>
            <a:endParaRPr/>
          </a:p>
        </p:txBody>
      </p:sp>
      <p:pic>
        <p:nvPicPr>
          <p:cNvPr id="109" name="Google Shape;109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9486" y="1385888"/>
            <a:ext cx="5366657" cy="525171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5"/>
          <p:cNvSpPr txBox="1"/>
          <p:nvPr/>
        </p:nvSpPr>
        <p:spPr>
          <a:xfrm>
            <a:off x="5246914" y="2271317"/>
            <a:ext cx="6705600" cy="41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Decide on the </a:t>
            </a:r>
            <a:r>
              <a:rPr b="1" i="0" lang="en-AU" sz="2400" u="sng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Name</a:t>
            </a:r>
            <a:r>
              <a:rPr b="0" i="0" lang="en-AU" sz="24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of Association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Decide on the </a:t>
            </a:r>
            <a:r>
              <a:rPr b="1" i="0" lang="en-AU" sz="2400" u="sng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Aims and Objectives </a:t>
            </a:r>
            <a:r>
              <a:rPr b="0" i="0" lang="en-AU" sz="24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of the Association</a:t>
            </a:r>
            <a:endParaRPr>
              <a:solidFill>
                <a:srgbClr val="00B050"/>
              </a:solidFill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Decide on the </a:t>
            </a:r>
            <a:r>
              <a:rPr b="1" i="0" lang="en-AU" sz="2400" u="sng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Membership Requirements</a:t>
            </a:r>
            <a:endParaRPr>
              <a:solidFill>
                <a:srgbClr val="FFC000"/>
              </a:solidFill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Decide on </a:t>
            </a:r>
            <a:r>
              <a:rPr b="1" i="0" lang="en-AU" sz="2400" u="sng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Committee Roles</a:t>
            </a:r>
            <a:endParaRPr>
              <a:solidFill>
                <a:srgbClr val="FFC000"/>
              </a:solidFill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Develop the </a:t>
            </a:r>
            <a:r>
              <a:rPr b="1" i="0" lang="en-AU" sz="2400" u="sng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Rules of the Association</a:t>
            </a:r>
            <a:endParaRPr>
              <a:solidFill>
                <a:srgbClr val="FF0000"/>
              </a:solidFill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Promote </a:t>
            </a:r>
            <a:r>
              <a:rPr b="1" i="0" lang="en-AU" sz="2400" u="sng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Membership</a:t>
            </a:r>
            <a:endParaRPr>
              <a:solidFill>
                <a:srgbClr val="FF0000"/>
              </a:solidFill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Conduct an </a:t>
            </a:r>
            <a:r>
              <a:rPr b="1" i="0" lang="en-AU" sz="2400" u="sng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Inaugural Annual General Meeting (AGM)</a:t>
            </a:r>
            <a:endParaRPr>
              <a:solidFill>
                <a:srgbClr val="FF0000"/>
              </a:solidFill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Lodge </a:t>
            </a:r>
            <a:r>
              <a:rPr b="1" i="0" lang="en-AU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Application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Play"/>
              <a:buNone/>
            </a:pPr>
            <a:r>
              <a:rPr lang="en-AU">
                <a:solidFill>
                  <a:schemeClr val="accent3"/>
                </a:solidFill>
              </a:rPr>
              <a:t>Decide on the Name of Association</a:t>
            </a:r>
            <a:endParaRPr/>
          </a:p>
        </p:txBody>
      </p:sp>
      <p:sp>
        <p:nvSpPr>
          <p:cNvPr id="116" name="Google Shape;116;p6"/>
          <p:cNvSpPr txBox="1"/>
          <p:nvPr>
            <p:ph idx="1" type="body"/>
          </p:nvPr>
        </p:nvSpPr>
        <p:spPr>
          <a:xfrm>
            <a:off x="838200" y="179296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en-AU"/>
              <a:t>Ginninderry Residents Association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400"/>
              <a:buFont typeface="Play"/>
              <a:buNone/>
            </a:pPr>
            <a:r>
              <a:rPr lang="en-AU">
                <a:solidFill>
                  <a:srgbClr val="00B050"/>
                </a:solidFill>
              </a:rPr>
              <a:t>Decide on the Aims and Objectives of the Association</a:t>
            </a:r>
            <a:endParaRPr>
              <a:solidFill>
                <a:srgbClr val="00B050"/>
              </a:solidFill>
            </a:endParaRPr>
          </a:p>
        </p:txBody>
      </p:sp>
      <p:sp>
        <p:nvSpPr>
          <p:cNvPr id="122" name="Google Shape;122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AU">
                <a:solidFill>
                  <a:srgbClr val="000000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Build community through inclusive social events and engagement opportunities.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AU">
                <a:solidFill>
                  <a:srgbClr val="000000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Represent residents by gathering feedback and advocating for their needs and interests.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AU">
                <a:solidFill>
                  <a:srgbClr val="000000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Strengthen partnerships among all stakeholders to enhance the health and wellbeing of the people and their environment.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AU">
                <a:solidFill>
                  <a:srgbClr val="000000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Facilitate effective communication by being a central hub for accessible  information.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AU">
                <a:solidFill>
                  <a:srgbClr val="000000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Promote and support community programs and initiatives.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AU">
                <a:solidFill>
                  <a:srgbClr val="FFC000"/>
                </a:solidFill>
              </a:rPr>
              <a:t>Decide on the Membership Requirements</a:t>
            </a:r>
            <a:endParaRPr>
              <a:solidFill>
                <a:srgbClr val="FFC000"/>
              </a:solidFill>
            </a:endParaRPr>
          </a:p>
        </p:txBody>
      </p:sp>
      <p:sp>
        <p:nvSpPr>
          <p:cNvPr id="128" name="Google Shape;128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Types of Membership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AU"/>
              <a:t>Voting (residents &amp; </a:t>
            </a:r>
            <a:r>
              <a:rPr lang="en-AU"/>
              <a:t>residential</a:t>
            </a:r>
            <a:r>
              <a:rPr lang="en-AU"/>
              <a:t> landowners in Ginninderry)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AU"/>
              <a:t>Non-voting (everyone else aligned with the association’s aims &amp; objectives)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Which memberships have voting rights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AU"/>
              <a:t>Only the residents and residential landowners of the Ginninderry development.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Membership fees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AU"/>
              <a:t>Initially nil - to be decided by a vote of the members (General Meeting)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1800"/>
              <a:buChar char="•"/>
            </a:pPr>
            <a:r>
              <a:rPr lang="en-AU">
                <a:solidFill>
                  <a:srgbClr val="FF0000"/>
                </a:solidFill>
              </a:rPr>
              <a:t>What age can a voting member be?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AU">
                <a:solidFill>
                  <a:srgbClr val="FF0000"/>
                </a:solidFill>
              </a:rPr>
              <a:t>Decide on Committee Roles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34" name="Google Shape;134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AU"/>
              <a:t>From the Model Rules:</a:t>
            </a:r>
            <a:endParaRPr/>
          </a:p>
          <a:p>
            <a:pPr indent="-16192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Must include: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President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Secretary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Treasurer</a:t>
            </a:r>
            <a:endParaRPr/>
          </a:p>
          <a:p>
            <a:pPr indent="-16192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May also Include: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C000"/>
              </a:buClr>
              <a:buSzPct val="100000"/>
              <a:buChar char="•"/>
            </a:pPr>
            <a:r>
              <a:rPr lang="en-AU">
                <a:solidFill>
                  <a:srgbClr val="FFC000"/>
                </a:solidFill>
              </a:rPr>
              <a:t>Vice President</a:t>
            </a:r>
            <a:endParaRPr>
              <a:solidFill>
                <a:srgbClr val="FFC000"/>
              </a:solidFill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AU"/>
              <a:t>Ordinary Committee Members</a:t>
            </a:r>
            <a:endParaRPr/>
          </a:p>
          <a:p>
            <a:pPr indent="-9905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AU"/>
              <a:t>For consideration:</a:t>
            </a:r>
            <a:endParaRPr/>
          </a:p>
          <a:p>
            <a:pPr indent="-18669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85714"/>
              <a:buChar char="•"/>
            </a:pPr>
            <a:r>
              <a:rPr lang="en-AU" sz="2800"/>
              <a:t>Representation on the Reference Groups</a:t>
            </a:r>
            <a:endParaRPr sz="2800"/>
          </a:p>
          <a:p>
            <a:pPr indent="-18669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85714"/>
              <a:buChar char="•"/>
            </a:pPr>
            <a:r>
              <a:rPr lang="en-AU" sz="2800"/>
              <a:t>Communication</a:t>
            </a:r>
            <a:endParaRPr sz="2800"/>
          </a:p>
          <a:p>
            <a:pPr indent="-18669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85714"/>
              <a:buChar char="•"/>
            </a:pPr>
            <a:r>
              <a:rPr lang="en-AU" sz="2800"/>
              <a:t>Events</a:t>
            </a:r>
            <a:endParaRPr sz="2800"/>
          </a:p>
          <a:p>
            <a:pPr indent="-18669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85714"/>
              <a:buChar char="•"/>
            </a:pPr>
            <a:r>
              <a:rPr lang="en-AU" sz="2800"/>
              <a:t>Vice Roles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AU">
                <a:solidFill>
                  <a:srgbClr val="00B050"/>
                </a:solidFill>
              </a:rPr>
              <a:t>To date the working committee has decided:</a:t>
            </a:r>
            <a:endParaRPr>
              <a:solidFill>
                <a:srgbClr val="00B050"/>
              </a:solidFill>
            </a:endParaRPr>
          </a:p>
          <a:p>
            <a:pPr indent="-282892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B050"/>
              </a:buClr>
              <a:buSzPct val="64285"/>
              <a:buChar char="•"/>
            </a:pPr>
            <a:r>
              <a:rPr lang="en-AU">
                <a:solidFill>
                  <a:srgbClr val="00B050"/>
                </a:solidFill>
              </a:rPr>
              <a:t>no more than one committee member should be allowed per household.  </a:t>
            </a:r>
            <a:endParaRPr>
              <a:solidFill>
                <a:srgbClr val="00B050"/>
              </a:solidFill>
            </a:endParaRPr>
          </a:p>
          <a:p>
            <a:pPr indent="-28289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64285"/>
              <a:buChar char="•"/>
            </a:pPr>
            <a:r>
              <a:rPr lang="en-AU">
                <a:solidFill>
                  <a:srgbClr val="00B050"/>
                </a:solidFill>
              </a:rPr>
              <a:t>Position holders must possess or complete training requirements associated to their position, as directed by the Committee</a:t>
            </a:r>
            <a:endParaRPr>
              <a:solidFill>
                <a:srgbClr val="00B050"/>
              </a:solidFill>
            </a:endParaRPr>
          </a:p>
          <a:p>
            <a:pPr indent="-28289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64285"/>
              <a:buChar char="•"/>
            </a:pPr>
            <a:r>
              <a:rPr lang="en-AU">
                <a:solidFill>
                  <a:srgbClr val="00B050"/>
                </a:solidFill>
              </a:rPr>
              <a:t>positions are voluntary with no remuneration. </a:t>
            </a:r>
            <a:endParaRPr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2025-02-02T04:54:14Z</dcterms:created>
  <dc:creator>Attila Ovari</dc:creator>
</cp:coreProperties>
</file>